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2"/>
  </p:notesMasterIdLst>
  <p:sldIdLst>
    <p:sldId id="256" r:id="rId2"/>
    <p:sldId id="277" r:id="rId3"/>
    <p:sldId id="258" r:id="rId4"/>
    <p:sldId id="281" r:id="rId5"/>
    <p:sldId id="280" r:id="rId6"/>
    <p:sldId id="279" r:id="rId7"/>
    <p:sldId id="278" r:id="rId8"/>
    <p:sldId id="263" r:id="rId9"/>
    <p:sldId id="282" r:id="rId10"/>
    <p:sldId id="283" r:id="rId11"/>
    <p:sldId id="284" r:id="rId12"/>
    <p:sldId id="267" r:id="rId13"/>
    <p:sldId id="268" r:id="rId14"/>
    <p:sldId id="269" r:id="rId15"/>
    <p:sldId id="270" r:id="rId16"/>
    <p:sldId id="272" r:id="rId17"/>
    <p:sldId id="288" r:id="rId18"/>
    <p:sldId id="287" r:id="rId19"/>
    <p:sldId id="286" r:id="rId20"/>
    <p:sldId id="285" r:id="rId21"/>
  </p:sldIdLst>
  <p:sldSz cx="9144000" cy="5143500" type="screen16x9"/>
  <p:notesSz cx="6858000" cy="9144000"/>
  <p:embeddedFontLst>
    <p:embeddedFont>
      <p:font typeface="Roboto Mono" panose="020B0604020202020204" charset="0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FF7850-8400-6E5D-F67F-9576F1991027}" v="86" dt="2021-08-31T18:38:40.308"/>
    <p1510:client id="{A91EDF16-A16F-7B9A-5927-7EBC4A53927F}" v="5" dt="2021-08-16T20:22:35.585"/>
  </p1510:revLst>
</p1510:revInfo>
</file>

<file path=ppt/tableStyles.xml><?xml version="1.0" encoding="utf-8"?>
<a:tblStyleLst xmlns:a="http://schemas.openxmlformats.org/drawingml/2006/main" def="{0FA61785-C306-4BA4-B790-4DE9B12C16E0}">
  <a:tblStyle styleId="{0FA61785-C306-4BA4-B790-4DE9B12C16E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4" y="82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e665e04f92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e665e04f92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e665e04f92_0_1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e665e04f92_0_1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e665e04f92_0_1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e665e04f92_0_1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bold vertical borders signify separate fields of the instruction. might be overwhelming but we only care about bits 11-0. the rest are just there for accuracy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e665e04f92_0_1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e665e04f92_0_1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e665e04f92_0_1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e665e04f92_0_1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e665e04f92_0_1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e665e04f92_0_1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e665e04f92_0_2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e665e04f92_0_2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e665e04f92_0_2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e665e04f92_0_2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e665e04f92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e665e04f92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e665e04f92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e665e04f92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e665e04f92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e665e04f92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e960ff50ca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e960ff50ca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learned about the ARM data formats and most of their fields.</a:t>
            </a:r>
            <a:br>
              <a:rPr lang="en"/>
            </a:br>
            <a:r>
              <a:rPr lang="en"/>
              <a:t>learned about the rotate and immediate fields and how they work in calculating the correct immediate.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e665e04f9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e665e04f9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e665e04f92_0_2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e665e04f92_0_2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e665e04f92_0_1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e665e04f92_0_1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bits 27-25 are constant for all instructions of this format, kind of like the RISC-V opcode. here, the opcode changes between instructions of diff types unlike in RISC-V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mechanism behind immediate and rotate fields is elaborated on later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e665e04f92_0_2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e665e04f92_0_2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e665e04f92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e665e04f92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e665e04f92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e665e04f92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e665e04f92_0_2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e665e04f92_0_2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vernance.ualberta.ca/en/CodesofConductandResidenceCommunityStandards/CodeofStudentBehaviour.asp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Reduced_instruction_set_computer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en.wikipedia.org/wiki/ARM_architecture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1308750" y="1968600"/>
            <a:ext cx="6526500" cy="85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/>
              <a:t>Lab RISC-V to ARM - ALU</a:t>
            </a:r>
            <a:endParaRPr sz="420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1308750" y="2825400"/>
            <a:ext cx="1513500" cy="4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CMPUT 229</a:t>
            </a:r>
            <a:endParaRPr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Immediate Rotation</a:t>
            </a:r>
            <a:endParaRPr/>
          </a:p>
        </p:txBody>
      </p:sp>
      <p:sp>
        <p:nvSpPr>
          <p:cNvPr id="114" name="Google Shape;114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>
              <a:lnSpc>
                <a:spcPct val="114999"/>
              </a:lnSpc>
              <a:buClr>
                <a:srgbClr val="434343"/>
              </a:buClr>
            </a:pPr>
            <a:r>
              <a:rPr lang="en" dirty="0">
                <a:solidFill>
                  <a:srgbClr val="434343"/>
                </a:solidFill>
              </a:rPr>
              <a:t>In RISC-V, there is a single immediate field containing the value of the immediate.</a:t>
            </a:r>
            <a:endParaRPr lang="en-US" dirty="0">
              <a:solidFill>
                <a:srgbClr val="434343"/>
              </a:solidFill>
            </a:endParaRPr>
          </a:p>
          <a:p>
            <a:pPr>
              <a:buClr>
                <a:srgbClr val="434343"/>
              </a:buClr>
            </a:pPr>
            <a:r>
              <a:rPr lang="en" dirty="0">
                <a:solidFill>
                  <a:srgbClr val="434343"/>
                </a:solidFill>
              </a:rPr>
              <a:t>The ARM data-processing immediate format contains two fields of bits that determine the value of the immediate: </a:t>
            </a:r>
          </a:p>
          <a:p>
            <a:pPr lvl="1">
              <a:lnSpc>
                <a:spcPct val="114999"/>
              </a:lnSpc>
              <a:buClr>
                <a:srgbClr val="434343"/>
              </a:buClr>
              <a:buFont typeface="Courier New"/>
              <a:buChar char="o"/>
            </a:pPr>
            <a:r>
              <a:rPr lang="en" dirty="0">
                <a:solidFill>
                  <a:srgbClr val="434343"/>
                </a:solidFill>
              </a:rPr>
              <a:t>immediate field</a:t>
            </a:r>
          </a:p>
          <a:p>
            <a:pPr lvl="1">
              <a:lnSpc>
                <a:spcPct val="114999"/>
              </a:lnSpc>
              <a:buClr>
                <a:srgbClr val="434343"/>
              </a:buClr>
              <a:buFont typeface="Courier New"/>
              <a:buChar char="o"/>
            </a:pPr>
            <a:r>
              <a:rPr lang="en" dirty="0">
                <a:solidFill>
                  <a:srgbClr val="434343"/>
                </a:solidFill>
              </a:rPr>
              <a:t>rotation-bit field</a:t>
            </a:r>
          </a:p>
        </p:txBody>
      </p:sp>
    </p:spTree>
    <p:extLst>
      <p:ext uri="{BB962C8B-B14F-4D97-AF65-F5344CB8AC3E}">
        <p14:creationId xmlns:p14="http://schemas.microsoft.com/office/powerpoint/2010/main" val="1386662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Immediate Rotation</a:t>
            </a:r>
            <a:endParaRPr/>
          </a:p>
        </p:txBody>
      </p:sp>
      <p:sp>
        <p:nvSpPr>
          <p:cNvPr id="120" name="Google Shape;120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>
              <a:lnSpc>
                <a:spcPct val="114999"/>
              </a:lnSpc>
              <a:buClr>
                <a:srgbClr val="434343"/>
              </a:buClr>
            </a:pPr>
            <a:r>
              <a:rPr lang="en">
                <a:solidFill>
                  <a:srgbClr val="434343"/>
                </a:solidFill>
              </a:rPr>
              <a:t>The value of the immediate is obtained by shifting the immediate to the right by the value of the rotation field multiplied by 2.</a:t>
            </a:r>
            <a:endParaRPr lang="en-US">
              <a:solidFill>
                <a:srgbClr val="434343"/>
              </a:solidFill>
            </a:endParaRPr>
          </a:p>
          <a:p>
            <a:pPr marL="114300" indent="0">
              <a:lnSpc>
                <a:spcPct val="114999"/>
              </a:lnSpc>
              <a:buClr>
                <a:srgbClr val="434343"/>
              </a:buClr>
              <a:buNone/>
            </a:pPr>
            <a:endParaRPr lang="en" dirty="0">
              <a:solidFill>
                <a:srgbClr val="434343"/>
              </a:solidFill>
            </a:endParaRPr>
          </a:p>
          <a:p>
            <a:pPr>
              <a:buClr>
                <a:srgbClr val="434343"/>
              </a:buClr>
            </a:pPr>
            <a:r>
              <a:rPr lang="en">
                <a:solidFill>
                  <a:srgbClr val="434343"/>
                </a:solidFill>
              </a:rPr>
              <a:t>The following is an example of the above process and also appears as a GIF and a PDF in this lab's description.</a:t>
            </a:r>
            <a:endParaRPr>
              <a:solidFill>
                <a:srgbClr val="4343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950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53800" y="799575"/>
            <a:ext cx="9451598" cy="35443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53787" y="799575"/>
            <a:ext cx="9451573" cy="35443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Google Shape;135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53800" y="799575"/>
            <a:ext cx="9451598" cy="35443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Google Shape;140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53800" y="799575"/>
            <a:ext cx="9451598" cy="35443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Google Shape;151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53800" y="799575"/>
            <a:ext cx="9451598" cy="35443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Immediate Rotation</a:t>
            </a:r>
            <a:endParaRPr/>
          </a:p>
        </p:txBody>
      </p:sp>
      <p:sp>
        <p:nvSpPr>
          <p:cNvPr id="157" name="Google Shape;157;p3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>
              <a:lnSpc>
                <a:spcPct val="114999"/>
              </a:lnSpc>
              <a:buClr>
                <a:srgbClr val="434343"/>
              </a:buClr>
            </a:pPr>
            <a:r>
              <a:rPr lang="en">
                <a:solidFill>
                  <a:srgbClr val="434343"/>
                </a:solidFill>
              </a:rPr>
              <a:t>This format does not exist in RISC-V.</a:t>
            </a:r>
          </a:p>
          <a:p>
            <a:pPr>
              <a:lnSpc>
                <a:spcPct val="114999"/>
              </a:lnSpc>
              <a:buClr>
                <a:srgbClr val="434343"/>
              </a:buClr>
            </a:pPr>
            <a:endParaRPr lang="en" dirty="0">
              <a:solidFill>
                <a:srgbClr val="434343"/>
              </a:solidFill>
            </a:endParaRPr>
          </a:p>
          <a:p>
            <a:pPr>
              <a:lnSpc>
                <a:spcPct val="114999"/>
              </a:lnSpc>
              <a:buClr>
                <a:srgbClr val="434343"/>
              </a:buClr>
            </a:pPr>
            <a:r>
              <a:rPr lang="en">
                <a:solidFill>
                  <a:srgbClr val="434343"/>
                </a:solidFill>
              </a:rPr>
              <a:t>Write a function that converts a standard RISC-V immediate into the ARM data-processing immediate format.</a:t>
            </a:r>
            <a:endParaRPr lang="en" dirty="0">
              <a:solidFill>
                <a:srgbClr val="4343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509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Tips</a:t>
            </a:r>
            <a:endParaRPr/>
          </a:p>
        </p:txBody>
      </p:sp>
      <p:sp>
        <p:nvSpPr>
          <p:cNvPr id="163" name="Google Shape;163;p3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>
              <a:buClr>
                <a:srgbClr val="434343"/>
              </a:buClr>
            </a:pPr>
            <a:r>
              <a:rPr lang="en" dirty="0">
                <a:solidFill>
                  <a:srgbClr val="434343"/>
                </a:solidFill>
              </a:rPr>
              <a:t>Use the provided test cases.</a:t>
            </a:r>
            <a:endParaRPr lang="en-US" dirty="0">
              <a:solidFill>
                <a:srgbClr val="434343"/>
              </a:solidFill>
            </a:endParaRPr>
          </a:p>
          <a:p>
            <a:pPr>
              <a:lnSpc>
                <a:spcPct val="114999"/>
              </a:lnSpc>
              <a:buClr>
                <a:srgbClr val="434343"/>
              </a:buClr>
            </a:pPr>
            <a:endParaRPr lang="en" dirty="0">
              <a:solidFill>
                <a:srgbClr val="434343"/>
              </a:solidFill>
            </a:endParaRPr>
          </a:p>
          <a:p>
            <a:pPr>
              <a:lnSpc>
                <a:spcPct val="114999"/>
              </a:lnSpc>
              <a:buClr>
                <a:srgbClr val="434343"/>
              </a:buClr>
            </a:pPr>
            <a:r>
              <a:rPr lang="en" dirty="0">
                <a:solidFill>
                  <a:srgbClr val="434343"/>
                </a:solidFill>
              </a:rPr>
              <a:t> Create your own tests for various edge cases.</a:t>
            </a:r>
            <a:endParaRPr dirty="0">
              <a:solidFill>
                <a:srgbClr val="434343"/>
              </a:solidFill>
            </a:endParaRPr>
          </a:p>
          <a:p>
            <a:pPr>
              <a:lnSpc>
                <a:spcPct val="114999"/>
              </a:lnSpc>
              <a:buClr>
                <a:srgbClr val="434343"/>
              </a:buClr>
            </a:pPr>
            <a:endParaRPr lang="en" dirty="0">
              <a:solidFill>
                <a:srgbClr val="434343"/>
              </a:solidFill>
            </a:endParaRPr>
          </a:p>
          <a:p>
            <a:pPr>
              <a:lnSpc>
                <a:spcPct val="114999"/>
              </a:lnSpc>
              <a:buClr>
                <a:srgbClr val="434343"/>
              </a:buClr>
            </a:pPr>
            <a:r>
              <a:rPr lang="en" dirty="0">
                <a:solidFill>
                  <a:srgbClr val="434343"/>
                </a:solidFill>
              </a:rPr>
              <a:t>Start with the functions that translate RSIC-V registers and compute ARM rotate and immediate bits from RISC-V immediate fields.</a:t>
            </a:r>
          </a:p>
          <a:p>
            <a:pPr>
              <a:lnSpc>
                <a:spcPct val="114999"/>
              </a:lnSpc>
              <a:buClr>
                <a:srgbClr val="434343"/>
              </a:buClr>
            </a:pPr>
            <a:endParaRPr lang="en" dirty="0">
              <a:solidFill>
                <a:srgbClr val="434343"/>
              </a:solidFill>
            </a:endParaRPr>
          </a:p>
          <a:p>
            <a:pPr>
              <a:lnSpc>
                <a:spcPct val="114999"/>
              </a:lnSpc>
              <a:buClr>
                <a:srgbClr val="434343"/>
              </a:buClr>
            </a:pPr>
            <a:r>
              <a:rPr lang="en" dirty="0">
                <a:solidFill>
                  <a:srgbClr val="434343"/>
                </a:solidFill>
              </a:rPr>
              <a:t>Follow the function's specification.</a:t>
            </a:r>
          </a:p>
          <a:p>
            <a:pPr lvl="1">
              <a:lnSpc>
                <a:spcPct val="114999"/>
              </a:lnSpc>
              <a:buClr>
                <a:srgbClr val="434343"/>
              </a:buClr>
              <a:buFont typeface="Courier New"/>
              <a:buChar char="o"/>
            </a:pPr>
            <a:r>
              <a:rPr lang="en" dirty="0">
                <a:solidFill>
                  <a:srgbClr val="434343"/>
                </a:solidFill>
              </a:rPr>
              <a:t>These functions are used in the next lab.</a:t>
            </a:r>
          </a:p>
        </p:txBody>
      </p:sp>
    </p:spTree>
    <p:extLst>
      <p:ext uri="{BB962C8B-B14F-4D97-AF65-F5344CB8AC3E}">
        <p14:creationId xmlns:p14="http://schemas.microsoft.com/office/powerpoint/2010/main" val="3404444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2"/>
          <p:cNvSpPr txBox="1">
            <a:spLocks noGrp="1"/>
          </p:cNvSpPr>
          <p:nvPr>
            <p:ph type="title"/>
          </p:nvPr>
        </p:nvSpPr>
        <p:spPr>
          <a:xfrm>
            <a:off x="35985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University of Alberta Code of Student Behavior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32"/>
          <p:cNvSpPr txBox="1">
            <a:spLocks noGrp="1"/>
          </p:cNvSpPr>
          <p:nvPr>
            <p:ph type="body" idx="1"/>
          </p:nvPr>
        </p:nvSpPr>
        <p:spPr>
          <a:xfrm>
            <a:off x="430400" y="1428975"/>
            <a:ext cx="8520600" cy="346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600" b="1">
                <a:solidFill>
                  <a:schemeClr val="dk1"/>
                </a:solidFill>
                <a:highlight>
                  <a:srgbClr val="FFF2CC"/>
                </a:highlight>
              </a:rPr>
              <a:t>30.3.2(1) Plagiarism</a:t>
            </a:r>
            <a:endParaRPr sz="1600">
              <a:solidFill>
                <a:schemeClr val="dk1"/>
              </a:solidFill>
              <a:highlight>
                <a:srgbClr val="FFF2CC"/>
              </a:highlight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600">
                <a:solidFill>
                  <a:schemeClr val="dk1"/>
                </a:solidFill>
              </a:rPr>
              <a:t>No Student shall submit the words, ideas, images or data of another person as the</a:t>
            </a:r>
            <a:endParaRPr sz="16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600">
                <a:solidFill>
                  <a:schemeClr val="dk1"/>
                </a:solidFill>
              </a:rPr>
              <a:t>Student’s own in any academic writing, essay, thesis, project, assignment,</a:t>
            </a:r>
            <a:endParaRPr sz="16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presentation or poster in a course or program of study. </a:t>
            </a:r>
            <a:endParaRPr sz="16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6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600" b="1">
                <a:solidFill>
                  <a:schemeClr val="dk1"/>
                </a:solidFill>
                <a:highlight>
                  <a:srgbClr val="FFF2CC"/>
                </a:highlight>
              </a:rPr>
              <a:t>30.3.2(2) Cheating</a:t>
            </a:r>
            <a:endParaRPr sz="1600">
              <a:solidFill>
                <a:schemeClr val="dk1"/>
              </a:solidFill>
              <a:highlight>
                <a:srgbClr val="FFF2CC"/>
              </a:highlight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600">
                <a:solidFill>
                  <a:schemeClr val="dk1"/>
                </a:solidFill>
              </a:rPr>
              <a:t>30.3.2(2) d No Student shall submit in any course or program of study, without the</a:t>
            </a:r>
            <a:endParaRPr sz="16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600">
                <a:solidFill>
                  <a:schemeClr val="dk1"/>
                </a:solidFill>
              </a:rPr>
              <a:t>written approval of the course Instructor, all or a substantial portion of any</a:t>
            </a:r>
            <a:endParaRPr sz="16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600">
                <a:solidFill>
                  <a:schemeClr val="dk1"/>
                </a:solidFill>
              </a:rPr>
              <a:t>academic writing, essay, thesis, research report, project, assignment,</a:t>
            </a:r>
            <a:endParaRPr sz="16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600">
                <a:solidFill>
                  <a:schemeClr val="dk1"/>
                </a:solidFill>
              </a:rPr>
              <a:t>presentation or poster for which credit has previously been obtained by the</a:t>
            </a:r>
            <a:endParaRPr sz="16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600">
                <a:solidFill>
                  <a:schemeClr val="dk1"/>
                </a:solidFill>
              </a:rPr>
              <a:t>Student or which has been or is being submitted by the Student in another</a:t>
            </a:r>
            <a:endParaRPr sz="16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600">
                <a:solidFill>
                  <a:schemeClr val="dk1"/>
                </a:solidFill>
              </a:rPr>
              <a:t>course or program of study in the University or elsewhere</a:t>
            </a:r>
            <a:endParaRPr sz="1600"/>
          </a:p>
        </p:txBody>
      </p:sp>
      <p:sp>
        <p:nvSpPr>
          <p:cNvPr id="170" name="Google Shape;170;p32"/>
          <p:cNvSpPr txBox="1"/>
          <p:nvPr/>
        </p:nvSpPr>
        <p:spPr>
          <a:xfrm>
            <a:off x="430400" y="4543775"/>
            <a:ext cx="4064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32"/>
          <p:cNvSpPr txBox="1"/>
          <p:nvPr/>
        </p:nvSpPr>
        <p:spPr>
          <a:xfrm>
            <a:off x="359850" y="874875"/>
            <a:ext cx="64347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u="sng">
                <a:solidFill>
                  <a:schemeClr val="hlink"/>
                </a:solidFill>
                <a:hlinkClick r:id="rId3"/>
              </a:rPr>
              <a:t>http://www.governance.ualberta.ca/en/CodesofConductandResidenceCommunityStandards/CodeofStudentBehaviour.aspx</a:t>
            </a:r>
            <a:r>
              <a:rPr lang="en" sz="1200">
                <a:solidFill>
                  <a:schemeClr val="dk1"/>
                </a:solidFill>
              </a:rPr>
              <a:t> </a:t>
            </a:r>
            <a:endParaRPr sz="120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185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About this lab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indent="-330200">
              <a:lnSpc>
                <a:spcPct val="200000"/>
              </a:lnSpc>
              <a:buClr>
                <a:srgbClr val="434343"/>
              </a:buClr>
              <a:buSzPts val="1600"/>
            </a:pPr>
            <a:r>
              <a:rPr lang="en" sz="1600">
                <a:solidFill>
                  <a:srgbClr val="434343"/>
                </a:solidFill>
              </a:rPr>
              <a:t>Translate RISC-V Arithmetic Logic Unit (ALU) instructions into ARM ALU instructions.</a:t>
            </a:r>
            <a:endParaRPr lang="en-US" sz="1600">
              <a:solidFill>
                <a:srgbClr val="434343"/>
              </a:solidFill>
            </a:endParaRPr>
          </a:p>
          <a:p>
            <a:pPr indent="-330200">
              <a:lnSpc>
                <a:spcPct val="200000"/>
              </a:lnSpc>
              <a:buClr>
                <a:srgbClr val="434343"/>
              </a:buClr>
              <a:buSzPts val="1600"/>
            </a:pPr>
            <a:r>
              <a:rPr lang="en" sz="1600">
                <a:solidFill>
                  <a:srgbClr val="434343"/>
                </a:solidFill>
              </a:rPr>
              <a:t>Control instructions will be translated in the next lab.</a:t>
            </a:r>
            <a:endParaRPr lang="en" sz="1600" dirty="0">
              <a:solidFill>
                <a:srgbClr val="4343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844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Google Shape;176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6225" y="1951800"/>
            <a:ext cx="8198550" cy="3074450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3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Overview</a:t>
            </a:r>
            <a:endParaRPr/>
          </a:p>
        </p:txBody>
      </p:sp>
      <p:pic>
        <p:nvPicPr>
          <p:cNvPr id="178" name="Google Shape;178;p3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1242125"/>
            <a:ext cx="6334626" cy="619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3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404688" y="2121125"/>
            <a:ext cx="6334618" cy="6199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8512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ARM?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Char char="●"/>
            </a:pPr>
            <a:r>
              <a:rPr lang="en" sz="1600">
                <a:solidFill>
                  <a:srgbClr val="434343"/>
                </a:solidFill>
              </a:rPr>
              <a:t>ARM is a RISC architecture.</a:t>
            </a:r>
            <a:endParaRPr sz="1600">
              <a:solidFill>
                <a:srgbClr val="434343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Char char="●"/>
            </a:pPr>
            <a:r>
              <a:rPr lang="en" sz="1600">
                <a:solidFill>
                  <a:srgbClr val="434343"/>
                </a:solidFill>
              </a:rPr>
              <a:t>A Reduced Instruction Set Computer, or RISC (/rɪsk/), is a computer with a small, highly optimized set of instructions, rather than the more specialized set often found in other types of architecture, such as in a complex instruction set computer (CISC).</a:t>
            </a:r>
            <a:endParaRPr sz="1600">
              <a:solidFill>
                <a:srgbClr val="434343"/>
              </a:solidFill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>
                <a:solidFill>
                  <a:srgbClr val="434343"/>
                </a:solidFill>
              </a:rPr>
              <a:t>From </a:t>
            </a:r>
            <a:r>
              <a:rPr lang="en" sz="1200" u="sng">
                <a:solidFill>
                  <a:schemeClr val="hlink"/>
                </a:solidFill>
                <a:hlinkClick r:id="rId3"/>
              </a:rPr>
              <a:t>https://en.wikipedia.org/wiki/Reduced_instruction_set_computer</a:t>
            </a:r>
            <a:endParaRPr sz="12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Char char="●"/>
            </a:pPr>
            <a:r>
              <a:rPr lang="en" sz="1600">
                <a:solidFill>
                  <a:srgbClr val="434343"/>
                </a:solidFill>
              </a:rPr>
              <a:t>With over 180 billion ARM chips produced, as of 2021, ARM is the most widely used instruction set architecture (ISA) and the ISA produced in the largest quantity.</a:t>
            </a:r>
            <a:endParaRPr sz="1600">
              <a:solidFill>
                <a:srgbClr val="434343"/>
              </a:solidFill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>
                <a:solidFill>
                  <a:srgbClr val="434343"/>
                </a:solidFill>
              </a:rPr>
              <a:t>From </a:t>
            </a:r>
            <a:r>
              <a:rPr lang="en" sz="1200" u="sng">
                <a:solidFill>
                  <a:schemeClr val="hlink"/>
                </a:solidFill>
                <a:hlinkClick r:id="rId4"/>
              </a:rPr>
              <a:t>https://en.wikipedia.org/wiki/ARM_architecture</a:t>
            </a:r>
            <a:endParaRPr sz="1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"/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"/>
                                        <p:tgtEl>
                                          <p:spTgt spid="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"/>
                                        <p:tgtEl>
                                          <p:spTgt spid="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"/>
                                        <p:tgtEl>
                                          <p:spTgt spid="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Your tasks in this lab</a:t>
            </a:r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>
              <a:buClr>
                <a:srgbClr val="434343"/>
              </a:buClr>
            </a:pPr>
            <a:r>
              <a:rPr lang="en">
                <a:solidFill>
                  <a:srgbClr val="434343"/>
                </a:solidFill>
              </a:rPr>
              <a:t>Create a binary translator that turns a small subset of RISC-V instructions into </a:t>
            </a:r>
            <a:r>
              <a:rPr lang="en" dirty="0">
                <a:solidFill>
                  <a:srgbClr val="434343"/>
                </a:solidFill>
              </a:rPr>
              <a:t>ARM instructions.</a:t>
            </a:r>
            <a:endParaRPr dirty="0">
              <a:solidFill>
                <a:srgbClr val="434343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Char char="●"/>
            </a:pPr>
            <a:r>
              <a:rPr lang="en">
                <a:solidFill>
                  <a:srgbClr val="434343"/>
                </a:solidFill>
              </a:rPr>
              <a:t>Implement a function to convert RISC-V I-Type instruction </a:t>
            </a:r>
            <a:r>
              <a:rPr lang="en" dirty="0">
                <a:solidFill>
                  <a:srgbClr val="434343"/>
                </a:solidFill>
              </a:rPr>
              <a:t>immediates into the immediate format required by ARM instructions.</a:t>
            </a:r>
            <a:endParaRPr dirty="0">
              <a:solidFill>
                <a:srgbClr val="434343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Char char="●"/>
            </a:pPr>
            <a:r>
              <a:rPr lang="en">
                <a:solidFill>
                  <a:srgbClr val="434343"/>
                </a:solidFill>
              </a:rPr>
              <a:t>Implement a function for translating RISC-V registers into ARM registers </a:t>
            </a:r>
            <a:r>
              <a:rPr lang="en" dirty="0">
                <a:solidFill>
                  <a:srgbClr val="434343"/>
                </a:solidFill>
              </a:rPr>
              <a:t>as specified.</a:t>
            </a:r>
            <a:endParaRPr dirty="0">
              <a:solidFill>
                <a:srgbClr val="4343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38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ARM Data-Processing Immediate Format</a:t>
            </a:r>
            <a:endParaRPr/>
          </a:p>
        </p:txBody>
      </p:sp>
      <p:pic>
        <p:nvPicPr>
          <p:cNvPr id="79" name="Google Shape;7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411450"/>
            <a:ext cx="6334626" cy="619950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7"/>
          <p:cNvSpPr txBox="1"/>
          <p:nvPr/>
        </p:nvSpPr>
        <p:spPr>
          <a:xfrm>
            <a:off x="91725" y="2031388"/>
            <a:ext cx="8819400" cy="2133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1" indent="-32385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500"/>
              <a:buChar char="●"/>
            </a:pPr>
            <a:r>
              <a:rPr lang="en" sz="1500">
                <a:solidFill>
                  <a:srgbClr val="434343"/>
                </a:solidFill>
              </a:rPr>
              <a:t>Bits 27-25 and the </a:t>
            </a:r>
            <a:r>
              <a:rPr lang="en" sz="1500" b="1">
                <a:solidFill>
                  <a:srgbClr val="434343"/>
                </a:solidFill>
                <a:latin typeface="Roboto Mono"/>
                <a:ea typeface="Roboto Mono"/>
                <a:cs typeface="Roboto Mono"/>
                <a:sym typeface="Roboto Mono"/>
              </a:rPr>
              <a:t>OpCode</a:t>
            </a:r>
            <a:r>
              <a:rPr lang="en" sz="1500">
                <a:solidFill>
                  <a:srgbClr val="434343"/>
                </a:solidFill>
              </a:rPr>
              <a:t> combine to uniquely identify the instruction.</a:t>
            </a:r>
            <a:endParaRPr lang="en-US" sz="1500">
              <a:solidFill>
                <a:srgbClr val="434343"/>
              </a:solidFill>
            </a:endParaRPr>
          </a:p>
          <a:p>
            <a:pPr marL="133350" lvl="1">
              <a:buClr>
                <a:srgbClr val="434343"/>
              </a:buClr>
              <a:buSzPts val="1500"/>
            </a:pPr>
            <a:endParaRPr lang="en" sz="1500" dirty="0">
              <a:solidFill>
                <a:srgbClr val="434343"/>
              </a:solidFill>
              <a:ea typeface="Roboto Mono"/>
            </a:endParaRPr>
          </a:p>
          <a:p>
            <a:pPr marL="457200" lvl="1" indent="-323850">
              <a:spcAft>
                <a:spcPts val="100"/>
              </a:spcAft>
              <a:buClr>
                <a:srgbClr val="434343"/>
              </a:buClr>
              <a:buSzPts val="1500"/>
              <a:buChar char="●"/>
            </a:pPr>
            <a:r>
              <a:rPr lang="en" sz="1500" b="1">
                <a:solidFill>
                  <a:srgbClr val="434343"/>
                </a:solidFill>
                <a:latin typeface="Roboto Mono"/>
                <a:ea typeface="Roboto Mono"/>
                <a:cs typeface="Roboto Mono"/>
                <a:sym typeface="Roboto Mono"/>
              </a:rPr>
              <a:t>Rn</a:t>
            </a:r>
            <a:r>
              <a:rPr lang="en" sz="1500">
                <a:solidFill>
                  <a:srgbClr val="434343"/>
                </a:solidFill>
              </a:rPr>
              <a:t> is the first register operand, similar to the RISC-V source register, and </a:t>
            </a:r>
            <a:r>
              <a:rPr lang="en" sz="1500" b="1">
                <a:solidFill>
                  <a:srgbClr val="434343"/>
                </a:solidFill>
                <a:latin typeface="Roboto Mono"/>
                <a:ea typeface="Roboto Mono"/>
                <a:cs typeface="Roboto Mono"/>
                <a:sym typeface="Roboto Mono"/>
              </a:rPr>
              <a:t>Rd</a:t>
            </a:r>
            <a:r>
              <a:rPr lang="en" sz="1500">
                <a:solidFill>
                  <a:srgbClr val="434343"/>
                </a:solidFill>
              </a:rPr>
              <a:t> is the destination register.</a:t>
            </a:r>
            <a:endParaRPr sz="1500">
              <a:solidFill>
                <a:srgbClr val="434343"/>
              </a:solidFill>
            </a:endParaRPr>
          </a:p>
          <a:p>
            <a:pPr marL="133350" lvl="1">
              <a:spcAft>
                <a:spcPts val="100"/>
              </a:spcAft>
              <a:buClr>
                <a:srgbClr val="434343"/>
              </a:buClr>
              <a:buSzPts val="1500"/>
            </a:pPr>
            <a:endParaRPr lang="en" sz="1100" dirty="0">
              <a:solidFill>
                <a:srgbClr val="434343"/>
              </a:solidFill>
            </a:endParaRPr>
          </a:p>
          <a:p>
            <a:pPr marL="457200" lvl="1" indent="-3238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500"/>
              <a:buChar char="●"/>
            </a:pPr>
            <a:r>
              <a:rPr lang="en" sz="1500">
                <a:solidFill>
                  <a:srgbClr val="434343"/>
                </a:solidFill>
              </a:rPr>
              <a:t>The </a:t>
            </a:r>
            <a:r>
              <a:rPr lang="en" sz="1500" b="1">
                <a:solidFill>
                  <a:srgbClr val="434343"/>
                </a:solidFill>
                <a:latin typeface="Roboto Mono"/>
                <a:ea typeface="Roboto Mono"/>
                <a:cs typeface="Roboto Mono"/>
                <a:sym typeface="Roboto Mono"/>
              </a:rPr>
              <a:t>Rotate</a:t>
            </a:r>
            <a:r>
              <a:rPr lang="en" sz="1500">
                <a:solidFill>
                  <a:srgbClr val="434343"/>
                </a:solidFill>
              </a:rPr>
              <a:t> bits are used with the 8-bit </a:t>
            </a:r>
            <a:r>
              <a:rPr lang="en" sz="1500" b="1">
                <a:solidFill>
                  <a:srgbClr val="434343"/>
                </a:solidFill>
                <a:latin typeface="Roboto Mono"/>
                <a:ea typeface="Roboto Mono"/>
                <a:cs typeface="Roboto Mono"/>
                <a:sym typeface="Roboto Mono"/>
              </a:rPr>
              <a:t>Immediate</a:t>
            </a:r>
            <a:r>
              <a:rPr lang="en" sz="1500">
                <a:solidFill>
                  <a:srgbClr val="434343"/>
                </a:solidFill>
              </a:rPr>
              <a:t> field in order to obtain a 32-bit immediate.</a:t>
            </a:r>
            <a:endParaRPr sz="1500">
              <a:solidFill>
                <a:srgbClr val="434343"/>
              </a:solidFill>
            </a:endParaRPr>
          </a:p>
          <a:p>
            <a:pPr marL="133350" lvl="1">
              <a:lnSpc>
                <a:spcPct val="150000"/>
              </a:lnSpc>
              <a:buClr>
                <a:srgbClr val="434343"/>
              </a:buClr>
              <a:buSzPts val="1500"/>
            </a:pPr>
            <a:endParaRPr lang="en" sz="1100" dirty="0">
              <a:solidFill>
                <a:srgbClr val="434343"/>
              </a:solidFill>
            </a:endParaRPr>
          </a:p>
          <a:p>
            <a:pPr marL="457200" lvl="1" indent="-32385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500"/>
              <a:buChar char="●"/>
            </a:pPr>
            <a:r>
              <a:rPr lang="en" sz="1500">
                <a:solidFill>
                  <a:srgbClr val="434343"/>
                </a:solidFill>
              </a:rPr>
              <a:t>The </a:t>
            </a:r>
            <a:r>
              <a:rPr lang="en" sz="1500" b="1">
                <a:solidFill>
                  <a:srgbClr val="434343"/>
                </a:solidFill>
                <a:latin typeface="Roboto Mono"/>
                <a:ea typeface="Roboto Mono"/>
                <a:cs typeface="Roboto Mono"/>
                <a:sym typeface="Roboto Mono"/>
              </a:rPr>
              <a:t>Conditions</a:t>
            </a:r>
            <a:r>
              <a:rPr lang="en" sz="1500">
                <a:solidFill>
                  <a:srgbClr val="434343"/>
                </a:solidFill>
              </a:rPr>
              <a:t> and </a:t>
            </a:r>
            <a:r>
              <a:rPr lang="en" sz="1500" b="1">
                <a:solidFill>
                  <a:srgbClr val="434343"/>
                </a:solidFill>
                <a:latin typeface="Roboto Mono"/>
                <a:ea typeface="Roboto Mono"/>
                <a:cs typeface="Roboto Mono"/>
                <a:sym typeface="Roboto Mono"/>
              </a:rPr>
              <a:t>S</a:t>
            </a:r>
            <a:r>
              <a:rPr lang="en" sz="1500">
                <a:solidFill>
                  <a:srgbClr val="434343"/>
                </a:solidFill>
              </a:rPr>
              <a:t> bits aren't relevant until the next lab.</a:t>
            </a:r>
          </a:p>
        </p:txBody>
      </p:sp>
    </p:spTree>
    <p:extLst>
      <p:ext uri="{BB962C8B-B14F-4D97-AF65-F5344CB8AC3E}">
        <p14:creationId xmlns:p14="http://schemas.microsoft.com/office/powerpoint/2010/main" val="2207302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ARM Data-Processing Register Format</a:t>
            </a:r>
            <a:endParaRPr/>
          </a:p>
        </p:txBody>
      </p:sp>
      <p:pic>
        <p:nvPicPr>
          <p:cNvPr id="86" name="Google Shape;8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0450" y="1410000"/>
            <a:ext cx="6334618" cy="61995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8"/>
          <p:cNvSpPr txBox="1"/>
          <p:nvPr/>
        </p:nvSpPr>
        <p:spPr>
          <a:xfrm>
            <a:off x="91725" y="2029950"/>
            <a:ext cx="8819400" cy="1107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indent="-323850">
              <a:buClr>
                <a:srgbClr val="434343"/>
              </a:buClr>
              <a:buSzPts val="1500"/>
              <a:buChar char="●"/>
            </a:pPr>
            <a:r>
              <a:rPr lang="en" sz="1500">
                <a:solidFill>
                  <a:srgbClr val="434343"/>
                </a:solidFill>
              </a:rPr>
              <a:t>The </a:t>
            </a:r>
            <a:r>
              <a:rPr lang="en" sz="1500" b="1">
                <a:solidFill>
                  <a:srgbClr val="434343"/>
                </a:solidFill>
                <a:latin typeface="Roboto Mono"/>
                <a:ea typeface="Roboto Mono"/>
                <a:cs typeface="Roboto Mono"/>
                <a:sym typeface="Roboto Mono"/>
              </a:rPr>
              <a:t>Shift</a:t>
            </a:r>
            <a:r>
              <a:rPr lang="en" sz="1500" b="1" dirty="0">
                <a:solidFill>
                  <a:srgbClr val="434343"/>
                </a:solidFill>
              </a:rPr>
              <a:t> </a:t>
            </a:r>
            <a:r>
              <a:rPr lang="en" sz="1500">
                <a:solidFill>
                  <a:srgbClr val="434343"/>
                </a:solidFill>
              </a:rPr>
              <a:t>field is used for shift instructions and allows for certain instructions to be combined with a shift.</a:t>
            </a:r>
            <a:endParaRPr sz="1500">
              <a:solidFill>
                <a:srgbClr val="434343"/>
              </a:solidFill>
            </a:endParaRPr>
          </a:p>
          <a:p>
            <a:pPr marL="133350">
              <a:buClr>
                <a:srgbClr val="434343"/>
              </a:buClr>
              <a:buSzPts val="1500"/>
            </a:pPr>
            <a:endParaRPr lang="en" sz="1500" dirty="0">
              <a:solidFill>
                <a:srgbClr val="434343"/>
              </a:solidFill>
              <a:ea typeface="Roboto Mono"/>
            </a:endParaRPr>
          </a:p>
          <a:p>
            <a:pPr marL="457200" indent="-323850">
              <a:buClr>
                <a:srgbClr val="434343"/>
              </a:buClr>
              <a:buSzPts val="1500"/>
              <a:buChar char="●"/>
            </a:pPr>
            <a:r>
              <a:rPr lang="en" sz="1500" b="1">
                <a:solidFill>
                  <a:srgbClr val="434343"/>
                </a:solidFill>
                <a:latin typeface="Roboto Mono"/>
                <a:ea typeface="Roboto Mono"/>
                <a:cs typeface="Roboto Mono"/>
                <a:sym typeface="Roboto Mono"/>
              </a:rPr>
              <a:t>Rm</a:t>
            </a:r>
            <a:r>
              <a:rPr lang="en" sz="1500" b="1" dirty="0">
                <a:solidFill>
                  <a:srgbClr val="434343"/>
                </a:solidFill>
              </a:rPr>
              <a:t> </a:t>
            </a:r>
            <a:r>
              <a:rPr lang="en" sz="1500">
                <a:solidFill>
                  <a:srgbClr val="434343"/>
                </a:solidFill>
              </a:rPr>
              <a:t>is the second register operand, to the RISC-V target register.</a:t>
            </a:r>
            <a:endParaRPr sz="1500">
              <a:solidFill>
                <a:srgbClr val="4343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093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Instruction Translation</a:t>
            </a:r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>
              <a:buClr>
                <a:srgbClr val="434343"/>
              </a:buClr>
            </a:pPr>
            <a:r>
              <a:rPr lang="en" sz="1700">
                <a:solidFill>
                  <a:srgbClr val="434343"/>
                </a:solidFill>
              </a:rPr>
              <a:t>Input is RISC-V binary terminated by the sentinel word</a:t>
            </a:r>
            <a:r>
              <a:rPr lang="en" sz="1700" dirty="0">
                <a:solidFill>
                  <a:srgbClr val="434343"/>
                </a:solidFill>
                <a:ea typeface="Roboto Mono"/>
                <a:sym typeface="Roboto Mono"/>
              </a:rPr>
              <a:t> </a:t>
            </a:r>
            <a:r>
              <a:rPr lang="en" sz="1300">
                <a:solidFill>
                  <a:srgbClr val="434343"/>
                </a:solidFill>
                <a:latin typeface="Roboto Mono"/>
                <a:ea typeface="Roboto Mono"/>
                <a:cs typeface="Roboto Mono"/>
                <a:sym typeface="Roboto Mono"/>
              </a:rPr>
              <a:t>0xFFFFFFFF</a:t>
            </a:r>
            <a:r>
              <a:rPr lang="en" sz="1700">
                <a:solidFill>
                  <a:srgbClr val="434343"/>
                </a:solidFill>
                <a:ea typeface="Roboto Mono"/>
              </a:rPr>
              <a:t>. </a:t>
            </a:r>
            <a:endParaRPr lang="en-US" sz="1700">
              <a:solidFill>
                <a:srgbClr val="434343"/>
              </a:solidFill>
              <a:ea typeface="Roboto Mono"/>
            </a:endParaRPr>
          </a:p>
          <a:p>
            <a:pPr marL="114300" indent="0">
              <a:lnSpc>
                <a:spcPct val="114999"/>
              </a:lnSpc>
              <a:buClr>
                <a:srgbClr val="434343"/>
              </a:buClr>
              <a:buNone/>
            </a:pPr>
            <a:endParaRPr lang="en" sz="1700" dirty="0">
              <a:solidFill>
                <a:srgbClr val="434343"/>
              </a:solidFill>
              <a:ea typeface="Roboto Mono"/>
            </a:endParaRPr>
          </a:p>
          <a:p>
            <a:pPr>
              <a:lnSpc>
                <a:spcPct val="114999"/>
              </a:lnSpc>
              <a:buClr>
                <a:srgbClr val="434343"/>
              </a:buClr>
            </a:pPr>
            <a:r>
              <a:rPr lang="en" sz="1700">
                <a:solidFill>
                  <a:srgbClr val="434343"/>
                </a:solidFill>
              </a:rPr>
              <a:t>Each word in the input represents a single RISC-V instruction.</a:t>
            </a:r>
            <a:endParaRPr lang="en-US" sz="1700">
              <a:solidFill>
                <a:srgbClr val="434343"/>
              </a:solidFill>
            </a:endParaRPr>
          </a:p>
          <a:p>
            <a:pPr marL="114300" indent="0">
              <a:lnSpc>
                <a:spcPct val="114999"/>
              </a:lnSpc>
              <a:buClr>
                <a:srgbClr val="434343"/>
              </a:buClr>
              <a:buNone/>
            </a:pPr>
            <a:endParaRPr lang="en" sz="1700" dirty="0">
              <a:solidFill>
                <a:srgbClr val="434343"/>
              </a:solidFill>
            </a:endParaRPr>
          </a:p>
          <a:p>
            <a:pPr>
              <a:lnSpc>
                <a:spcPct val="114999"/>
              </a:lnSpc>
              <a:buClr>
                <a:srgbClr val="434343"/>
              </a:buClr>
            </a:pPr>
            <a:r>
              <a:rPr lang="en" sz="1700">
                <a:solidFill>
                  <a:srgbClr val="434343"/>
                </a:solidFill>
              </a:rPr>
              <a:t>Parse each RISC-V instruction to find out which ARM instruction it should be translated into.</a:t>
            </a:r>
            <a:endParaRPr lang="en" sz="1700" dirty="0">
              <a:solidFill>
                <a:srgbClr val="434343"/>
              </a:solidFill>
            </a:endParaRPr>
          </a:p>
          <a:p>
            <a:pPr marL="114300" indent="0">
              <a:lnSpc>
                <a:spcPct val="114999"/>
              </a:lnSpc>
              <a:buClr>
                <a:srgbClr val="434343"/>
              </a:buClr>
              <a:buNone/>
            </a:pPr>
            <a:endParaRPr lang="en" sz="1700" dirty="0">
              <a:solidFill>
                <a:srgbClr val="434343"/>
              </a:solidFill>
            </a:endParaRPr>
          </a:p>
          <a:p>
            <a:pPr>
              <a:lnSpc>
                <a:spcPct val="114999"/>
              </a:lnSpc>
              <a:buClr>
                <a:srgbClr val="434343"/>
              </a:buClr>
            </a:pPr>
            <a:r>
              <a:rPr lang="en" sz="1700">
                <a:solidFill>
                  <a:srgbClr val="434343"/>
                </a:solidFill>
              </a:rPr>
              <a:t>Conver RISC-V registers and immediate fields (if applicable) into an appropriate format.</a:t>
            </a:r>
            <a:endParaRPr lang="en" sz="1700" dirty="0">
              <a:solidFill>
                <a:srgbClr val="434343"/>
              </a:solidFill>
            </a:endParaRPr>
          </a:p>
          <a:p>
            <a:pPr marL="114300" indent="0">
              <a:lnSpc>
                <a:spcPct val="114999"/>
              </a:lnSpc>
              <a:buClr>
                <a:srgbClr val="434343"/>
              </a:buClr>
              <a:buNone/>
            </a:pPr>
            <a:endParaRPr lang="en" sz="1700" dirty="0">
              <a:solidFill>
                <a:srgbClr val="434343"/>
              </a:solidFill>
            </a:endParaRPr>
          </a:p>
          <a:p>
            <a:pPr>
              <a:lnSpc>
                <a:spcPct val="114999"/>
              </a:lnSpc>
              <a:buClr>
                <a:srgbClr val="434343"/>
              </a:buClr>
            </a:pPr>
            <a:r>
              <a:rPr lang="en" sz="1700">
                <a:solidFill>
                  <a:srgbClr val="434343"/>
                </a:solidFill>
              </a:rPr>
              <a:t>Combine everything to obtain the translated instruction.</a:t>
            </a:r>
            <a:endParaRPr lang="en" sz="1700" dirty="0">
              <a:solidFill>
                <a:srgbClr val="4343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869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Register Translation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103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indent="-330200">
              <a:lnSpc>
                <a:spcPct val="114999"/>
              </a:lnSpc>
              <a:buClr>
                <a:srgbClr val="434343"/>
              </a:buClr>
              <a:buSzPts val="1600"/>
            </a:pPr>
            <a:r>
              <a:rPr lang="en" sz="1600" dirty="0"/>
              <a:t>The ARM architecture exposes 16 registers by default, one of which is the PC. </a:t>
            </a:r>
            <a:endParaRPr lang="en-US" sz="1600" dirty="0"/>
          </a:p>
          <a:p>
            <a:pPr marL="127000" indent="0">
              <a:lnSpc>
                <a:spcPct val="114999"/>
              </a:lnSpc>
              <a:buClr>
                <a:srgbClr val="434343"/>
              </a:buClr>
              <a:buSzPts val="1600"/>
              <a:buNone/>
            </a:pPr>
            <a:endParaRPr lang="en" sz="1600" dirty="0"/>
          </a:p>
          <a:p>
            <a:pPr indent="-330200">
              <a:lnSpc>
                <a:spcPct val="114999"/>
              </a:lnSpc>
              <a:buClr>
                <a:srgbClr val="434343"/>
              </a:buClr>
              <a:buSzPts val="1600"/>
            </a:pPr>
            <a:r>
              <a:rPr lang="en" sz="1600" dirty="0"/>
              <a:t>This lab only translates 15 non-PC registers using the following mapping:</a:t>
            </a:r>
            <a:endParaRPr lang="en-US" sz="1600" dirty="0"/>
          </a:p>
        </p:txBody>
      </p:sp>
      <p:graphicFrame>
        <p:nvGraphicFramePr>
          <p:cNvPr id="100" name="Google Shape;100;p20"/>
          <p:cNvGraphicFramePr/>
          <p:nvPr/>
        </p:nvGraphicFramePr>
        <p:xfrm>
          <a:off x="649125" y="2304075"/>
          <a:ext cx="1943850" cy="2309125"/>
        </p:xfrm>
        <a:graphic>
          <a:graphicData uri="http://schemas.openxmlformats.org/drawingml/2006/table">
            <a:tbl>
              <a:tblPr>
                <a:noFill/>
                <a:tableStyleId>{0FA61785-C306-4BA4-B790-4DE9B12C16E0}</a:tableStyleId>
              </a:tblPr>
              <a:tblGrid>
                <a:gridCol w="971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1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1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t0 </a:t>
                      </a:r>
                      <a:r>
                        <a:rPr lang="en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(x5)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R0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t1 </a:t>
                      </a:r>
                      <a:r>
                        <a:rPr lang="en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(x6)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R1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t2 </a:t>
                      </a:r>
                      <a:r>
                        <a:rPr lang="en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(x7)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R2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s0 </a:t>
                      </a:r>
                      <a:r>
                        <a:rPr lang="en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(x8)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R3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1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s1 </a:t>
                      </a:r>
                      <a:r>
                        <a:rPr lang="en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(x9)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R4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1" name="Google Shape;101;p20"/>
          <p:cNvGraphicFramePr/>
          <p:nvPr/>
        </p:nvGraphicFramePr>
        <p:xfrm>
          <a:off x="3600075" y="2327025"/>
          <a:ext cx="1943850" cy="2309125"/>
        </p:xfrm>
        <a:graphic>
          <a:graphicData uri="http://schemas.openxmlformats.org/drawingml/2006/table">
            <a:tbl>
              <a:tblPr>
                <a:noFill/>
                <a:tableStyleId>{0FA61785-C306-4BA4-B790-4DE9B12C16E0}</a:tableStyleId>
              </a:tblPr>
              <a:tblGrid>
                <a:gridCol w="971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1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1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s2 </a:t>
                      </a:r>
                      <a:r>
                        <a:rPr lang="en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(x18)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R5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s3 </a:t>
                      </a:r>
                      <a:r>
                        <a:rPr lang="en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(x19)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R6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s4 </a:t>
                      </a:r>
                      <a:r>
                        <a:rPr lang="en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(x20)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R7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s5 </a:t>
                      </a:r>
                      <a:r>
                        <a:rPr lang="en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(x21)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R8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1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s6 </a:t>
                      </a:r>
                      <a:r>
                        <a:rPr lang="en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(x22)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R9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2" name="Google Shape;102;p20"/>
          <p:cNvGraphicFramePr/>
          <p:nvPr/>
        </p:nvGraphicFramePr>
        <p:xfrm>
          <a:off x="6551025" y="2327025"/>
          <a:ext cx="1943850" cy="2309125"/>
        </p:xfrm>
        <a:graphic>
          <a:graphicData uri="http://schemas.openxmlformats.org/drawingml/2006/table">
            <a:tbl>
              <a:tblPr>
                <a:noFill/>
                <a:tableStyleId>{0FA61785-C306-4BA4-B790-4DE9B12C16E0}</a:tableStyleId>
              </a:tblPr>
              <a:tblGrid>
                <a:gridCol w="971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1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1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a0 </a:t>
                      </a:r>
                      <a:r>
                        <a:rPr lang="en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(x9)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R10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a1 </a:t>
                      </a:r>
                      <a:r>
                        <a:rPr lang="en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(x10)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R11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a2 </a:t>
                      </a:r>
                      <a:r>
                        <a:rPr lang="en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(x11)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R12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sp </a:t>
                      </a:r>
                      <a:r>
                        <a:rPr lang="en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(x2)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R13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1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ra </a:t>
                      </a:r>
                      <a:r>
                        <a:rPr lang="en" sz="1200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(x1)</a:t>
                      </a:r>
                      <a:endParaRPr sz="1200"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R14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Register Translation</a:t>
            </a:r>
            <a:endParaRPr/>
          </a:p>
        </p:txBody>
      </p:sp>
      <p:sp>
        <p:nvSpPr>
          <p:cNvPr id="108" name="Google Shape;108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>
              <a:buClr>
                <a:srgbClr val="434343"/>
              </a:buClr>
            </a:pPr>
            <a:r>
              <a:rPr lang="en">
                <a:solidFill>
                  <a:srgbClr val="434343"/>
                </a:solidFill>
              </a:rPr>
              <a:t>Write a function that translates a RISC-V register into an appropriate ARM register.</a:t>
            </a:r>
            <a:endParaRPr lang="en-US" dirty="0">
              <a:solidFill>
                <a:srgbClr val="434343"/>
              </a:solidFill>
            </a:endParaRPr>
          </a:p>
          <a:p>
            <a:pPr marL="114300" indent="0">
              <a:lnSpc>
                <a:spcPct val="114999"/>
              </a:lnSpc>
              <a:buClr>
                <a:srgbClr val="434343"/>
              </a:buClr>
              <a:buNone/>
            </a:pPr>
            <a:endParaRPr lang="en" dirty="0">
              <a:solidFill>
                <a:srgbClr val="434343"/>
              </a:solidFill>
            </a:endParaRPr>
          </a:p>
          <a:p>
            <a:pPr lvl="1">
              <a:lnSpc>
                <a:spcPct val="114999"/>
              </a:lnSpc>
              <a:buClr>
                <a:srgbClr val="434343"/>
              </a:buClr>
            </a:pPr>
            <a:r>
              <a:rPr lang="en">
                <a:solidFill>
                  <a:srgbClr val="434343"/>
                </a:solidFill>
              </a:rPr>
              <a:t>The RISC-V register is denoted by the number following the  </a:t>
            </a:r>
            <a:r>
              <a:rPr lang="en" dirty="0">
                <a:solidFill>
                  <a:srgbClr val="434343"/>
                </a:solidFill>
                <a:latin typeface="Roboto Mono"/>
                <a:ea typeface="Roboto Mono"/>
                <a:cs typeface="Roboto Mono"/>
                <a:sym typeface="Roboto Mono"/>
              </a:rPr>
              <a:t>x</a:t>
            </a:r>
            <a:r>
              <a:rPr lang="en">
                <a:solidFill>
                  <a:srgbClr val="434343"/>
                </a:solidFill>
              </a:rPr>
              <a:t> in </a:t>
            </a:r>
            <a:r>
              <a:rPr lang="en">
                <a:solidFill>
                  <a:srgbClr val="434343"/>
                </a:solidFill>
                <a:latin typeface="Roboto Mono"/>
                <a:ea typeface="Roboto Mono"/>
                <a:cs typeface="Roboto Mono"/>
                <a:sym typeface="Roboto Mono"/>
              </a:rPr>
              <a:t>x0</a:t>
            </a:r>
            <a:r>
              <a:rPr lang="en">
                <a:solidFill>
                  <a:srgbClr val="434343"/>
                </a:solidFill>
              </a:rPr>
              <a:t>, </a:t>
            </a:r>
            <a:r>
              <a:rPr lang="en">
                <a:solidFill>
                  <a:srgbClr val="434343"/>
                </a:solidFill>
                <a:latin typeface="Roboto Mono"/>
                <a:ea typeface="Roboto Mono"/>
                <a:cs typeface="Roboto Mono"/>
                <a:sym typeface="Roboto Mono"/>
              </a:rPr>
              <a:t>x1</a:t>
            </a:r>
            <a:r>
              <a:rPr lang="en">
                <a:solidFill>
                  <a:srgbClr val="434343"/>
                </a:solidFill>
              </a:rPr>
              <a:t>, etc. </a:t>
            </a:r>
          </a:p>
          <a:p>
            <a:pPr marL="596900" lvl="1" indent="0">
              <a:lnSpc>
                <a:spcPct val="114999"/>
              </a:lnSpc>
              <a:buClr>
                <a:srgbClr val="434343"/>
              </a:buClr>
              <a:buNone/>
            </a:pPr>
            <a:endParaRPr lang="en" dirty="0">
              <a:solidFill>
                <a:srgbClr val="434343"/>
              </a:solidFill>
            </a:endParaRPr>
          </a:p>
          <a:p>
            <a:pPr lvl="1">
              <a:lnSpc>
                <a:spcPct val="114999"/>
              </a:lnSpc>
              <a:buClr>
                <a:srgbClr val="434343"/>
              </a:buClr>
            </a:pPr>
            <a:r>
              <a:rPr lang="en">
                <a:solidFill>
                  <a:srgbClr val="434343"/>
                </a:solidFill>
              </a:rPr>
              <a:t>The ARM register is denoted </a:t>
            </a:r>
            <a:r>
              <a:rPr lang="en" dirty="0">
                <a:solidFill>
                  <a:srgbClr val="434343"/>
                </a:solidFill>
              </a:rPr>
              <a:t>by the number following the </a:t>
            </a:r>
            <a:r>
              <a:rPr lang="en" dirty="0">
                <a:solidFill>
                  <a:srgbClr val="434343"/>
                </a:solidFill>
                <a:latin typeface="Roboto Mono"/>
                <a:ea typeface="Roboto Mono"/>
                <a:cs typeface="Roboto Mono"/>
                <a:sym typeface="Roboto Mono"/>
              </a:rPr>
              <a:t>R</a:t>
            </a:r>
            <a:r>
              <a:rPr lang="en" dirty="0">
                <a:solidFill>
                  <a:srgbClr val="434343"/>
                </a:solidFill>
              </a:rPr>
              <a:t>.</a:t>
            </a:r>
            <a:endParaRPr>
              <a:solidFill>
                <a:srgbClr val="4343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992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1172</Words>
  <Application>Microsoft Office PowerPoint</Application>
  <PresentationFormat>On-screen Show (16:9)</PresentationFormat>
  <Paragraphs>95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Simple Light</vt:lpstr>
      <vt:lpstr>Lab RISC-V to ARM - ALU</vt:lpstr>
      <vt:lpstr>About this lab</vt:lpstr>
      <vt:lpstr>What is ARM?</vt:lpstr>
      <vt:lpstr>Your tasks in this lab</vt:lpstr>
      <vt:lpstr>ARM Data-Processing Immediate Format</vt:lpstr>
      <vt:lpstr>ARM Data-Processing Register Format</vt:lpstr>
      <vt:lpstr>Instruction Translation</vt:lpstr>
      <vt:lpstr>Register Translation </vt:lpstr>
      <vt:lpstr>Register Translation</vt:lpstr>
      <vt:lpstr>Immediate Rotation</vt:lpstr>
      <vt:lpstr>Immediate Rotation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Immediate Rotation</vt:lpstr>
      <vt:lpstr>Tips</vt:lpstr>
      <vt:lpstr>University of Alberta Code of Student Behavior  </vt:lpstr>
      <vt:lpstr>Overview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RISC-V to ARM - ALU</dc:title>
  <cp:lastModifiedBy>Jason Sommerville</cp:lastModifiedBy>
  <cp:revision>28</cp:revision>
  <dcterms:modified xsi:type="dcterms:W3CDTF">2021-08-31T18:42:12Z</dcterms:modified>
</cp:coreProperties>
</file>